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8" r:id="rId4"/>
    <p:sldId id="267" r:id="rId5"/>
    <p:sldId id="268" r:id="rId6"/>
    <p:sldId id="270" r:id="rId7"/>
    <p:sldId id="269" r:id="rId8"/>
    <p:sldId id="272" r:id="rId9"/>
    <p:sldId id="273" r:id="rId10"/>
    <p:sldId id="274" r:id="rId11"/>
    <p:sldId id="275" r:id="rId12"/>
    <p:sldId id="276" r:id="rId13"/>
    <p:sldId id="277" r:id="rId14"/>
  </p:sldIdLst>
  <p:sldSz cx="18288000" cy="10287000"/>
  <p:notesSz cx="6858000" cy="9144000"/>
  <p:embeddedFontLst>
    <p:embeddedFont>
      <p:font typeface="Book Antiqua" panose="02040602050305030304" pitchFamily="18" charset="0"/>
      <p:regular r:id="rId16"/>
      <p:bold r:id="rId17"/>
      <p:italic r:id="rId18"/>
      <p:boldItalic r:id="rId19"/>
    </p:embeddedFont>
    <p:embeddedFont>
      <p:font typeface="Indi Kazka" panose="020B0604020202020204" charset="0"/>
      <p:regular r:id="rId20"/>
    </p:embeddedFont>
    <p:embeddedFont>
      <p:font typeface="Sitka Display Semibold" pitchFamily="2" charset="0"/>
      <p:bold r:id="rId21"/>
      <p:boldItalic r:id="rId22"/>
    </p:embeddedFont>
    <p:embeddedFont>
      <p:font typeface="Sitka Small" pitchFamily="2" charset="0"/>
      <p:regular r:id="rId23"/>
      <p:bold r:id="rId24"/>
      <p:italic r:id="rId25"/>
      <p:boldItalic r:id="rId26"/>
    </p:embeddedFont>
    <p:embeddedFont>
      <p:font typeface="Telegraf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5" autoAdjust="0"/>
    <p:restoredTop sz="94622" autoAdjust="0"/>
  </p:normalViewPr>
  <p:slideViewPr>
    <p:cSldViewPr>
      <p:cViewPr varScale="1">
        <p:scale>
          <a:sx n="39" d="100"/>
          <a:sy n="39" d="100"/>
        </p:scale>
        <p:origin x="864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>
                <a:solidFill>
                  <a:schemeClr val="tx1"/>
                </a:solidFill>
                <a:latin typeface="Sitka Small" pitchFamily="2" charset="0"/>
              </a:rPr>
              <a:t>Top</a:t>
            </a:r>
            <a:r>
              <a:rPr lang="en-IN" baseline="0" dirty="0">
                <a:solidFill>
                  <a:schemeClr val="tx1"/>
                </a:solidFill>
                <a:latin typeface="Sitka Small" pitchFamily="2" charset="0"/>
              </a:rPr>
              <a:t> 10 Brand </a:t>
            </a:r>
            <a:r>
              <a:rPr lang="en-IN" baseline="0" dirty="0" err="1">
                <a:solidFill>
                  <a:schemeClr val="tx1"/>
                </a:solidFill>
                <a:latin typeface="Sitka Small" pitchFamily="2" charset="0"/>
              </a:rPr>
              <a:t>Avg</a:t>
            </a:r>
            <a:r>
              <a:rPr lang="en-IN" baseline="0" dirty="0">
                <a:solidFill>
                  <a:schemeClr val="tx1"/>
                </a:solidFill>
                <a:latin typeface="Sitka Small" pitchFamily="2" charset="0"/>
              </a:rPr>
              <a:t> Price </a:t>
            </a:r>
            <a:endParaRPr lang="en-IN" dirty="0">
              <a:solidFill>
                <a:schemeClr val="tx1"/>
              </a:solidFill>
              <a:latin typeface="Sitka Small" pitchFamily="2" charset="0"/>
            </a:endParaRPr>
          </a:p>
        </c:rich>
      </c:tx>
      <c:layout>
        <c:manualLayout>
          <c:xMode val="edge"/>
          <c:yMode val="edge"/>
          <c:x val="0.21556410256410258"/>
          <c:y val="3.60360360360360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>
        <c:manualLayout>
          <c:layoutTarget val="inner"/>
          <c:xMode val="edge"/>
          <c:yMode val="edge"/>
          <c:x val="0.1305687462144155"/>
          <c:y val="0.13767113570263176"/>
          <c:w val="0.87136713485138684"/>
          <c:h val="0.6477395899836845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 Price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cat>
            <c:strRef>
              <c:f>Sheet1!$A$2:$A$11</c:f>
              <c:strCache>
                <c:ptCount val="10"/>
                <c:pt idx="0">
                  <c:v>Apple </c:v>
                </c:pt>
                <c:pt idx="1">
                  <c:v>Google</c:v>
                </c:pt>
                <c:pt idx="2">
                  <c:v>Xiaomi </c:v>
                </c:pt>
                <c:pt idx="3">
                  <c:v>OnePlus </c:v>
                </c:pt>
                <c:pt idx="4">
                  <c:v>Samsung</c:v>
                </c:pt>
                <c:pt idx="5">
                  <c:v>Nothing</c:v>
                </c:pt>
                <c:pt idx="6">
                  <c:v>vivo </c:v>
                </c:pt>
                <c:pt idx="7">
                  <c:v>IQOO </c:v>
                </c:pt>
                <c:pt idx="8">
                  <c:v>realme </c:v>
                </c:pt>
                <c:pt idx="9">
                  <c:v>OPPO 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95073.91</c:v>
                </c:pt>
                <c:pt idx="1">
                  <c:v>61141.86</c:v>
                </c:pt>
                <c:pt idx="2">
                  <c:v>36999</c:v>
                </c:pt>
                <c:pt idx="3">
                  <c:v>34704.04</c:v>
                </c:pt>
                <c:pt idx="4">
                  <c:v>34463.440000000002</c:v>
                </c:pt>
                <c:pt idx="5">
                  <c:v>31999</c:v>
                </c:pt>
                <c:pt idx="6">
                  <c:v>25317.119999999999</c:v>
                </c:pt>
                <c:pt idx="7">
                  <c:v>23624.79</c:v>
                </c:pt>
                <c:pt idx="8">
                  <c:v>20954.72</c:v>
                </c:pt>
                <c:pt idx="9">
                  <c:v>19299.61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6A-4BB1-83CC-0461455423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46809136"/>
        <c:axId val="346822096"/>
      </c:areaChart>
      <c:catAx>
        <c:axId val="3468091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6822096"/>
        <c:crosses val="autoZero"/>
        <c:auto val="1"/>
        <c:lblAlgn val="ctr"/>
        <c:lblOffset val="100"/>
        <c:noMultiLvlLbl val="0"/>
      </c:catAx>
      <c:valAx>
        <c:axId val="3468220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6809136"/>
        <c:crosses val="autoZero"/>
        <c:crossBetween val="midCat"/>
      </c:valAx>
      <c:spPr>
        <a:noFill/>
        <a:ln w="3175">
          <a:solidFill>
            <a:schemeClr val="tx1">
              <a:lumMod val="95000"/>
              <a:lumOff val="5000"/>
            </a:schemeClr>
          </a:solidFill>
          <a:extLst>
            <a:ext uri="{C807C97D-BFC1-408E-A445-0C87EB9F89A2}">
              <ask:lineSketchStyleProps xmlns:ask="http://schemas.microsoft.com/office/drawing/2018/sketchyshapes">
                <ask:type>
                  <ask:lineSketchNone/>
                </ask:type>
              </ask:lineSketchStyleProps>
            </a:ext>
          </a:extLst>
        </a:ln>
        <a:effectLst/>
      </c:spPr>
    </c:plotArea>
    <c:plotVisOnly val="1"/>
    <c:dispBlanksAs val="zero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tx1">
          <a:lumMod val="95000"/>
          <a:lumOff val="5000"/>
        </a:schemeClr>
      </a:solidFill>
      <a:extLst>
        <a:ext uri="{C807C97D-BFC1-408E-A445-0C87EB9F89A2}">
          <ask:lineSketchStyleProps xmlns:ask="http://schemas.microsoft.com/office/drawing/2018/sketchyshapes">
            <ask:type>
              <ask:lineSketchCurved/>
            </ask:type>
          </ask:lineSketchStyleProps>
        </a:ext>
      </a:extLst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0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C612D-FB81-45C5-B150-2711412C581E}" type="datetimeFigureOut">
              <a:rPr lang="en-IN" smtClean="0"/>
              <a:t>17-10-2025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5418BA-7DF7-426A-80C7-117CEEC2E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49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5418BA-7DF7-426A-80C7-117CEEC2E6FD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521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96BE2-074B-2E75-9A85-3F3F62126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745FA-2EBA-39BF-FFFE-62DE721C1D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F84B2-CFBF-AA83-0EB7-2067378F9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D9627-7E1E-6277-BFF8-39D270CB1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5EB06-C3A9-6DBD-2487-B2987EEA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550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552A6-9538-0539-9916-C99A392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C36120-FF7C-FAF8-599F-CF50B63BD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B9417-BE81-90DC-28AC-325D50B66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FCFB9-01A6-0DD9-BC6F-179721DB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3F4EE-FC0C-644C-738C-15BB60D8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9035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38F19A-2564-B418-7D7D-A055E1730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B12267-9AC6-3C28-95BF-5489DAB3A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801CE-5572-83F6-98CF-75EEAE7FB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0888F-C67E-E61A-C596-3DFFEC92C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20F5E-A754-A8F7-9424-A9BFB37B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807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40E2E-D212-8AA7-0482-C0A101066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658BB-F3C5-187F-77B8-3121D88D2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4DA4F-0941-0653-4C3F-301F703BB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A6E60-830F-FB34-FC88-75399ED0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CB382-2876-5A52-6482-6A24FF11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37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6938-63C0-6FAD-E577-C54B33882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EBF48-5F4A-9F96-756D-D488C90E5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B2EE3-7ED4-9111-BDB8-E4B7BDCF1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60F59-5510-3DE9-C59E-FB9A2376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B807A-76C2-B833-DA8E-6ACFF5FF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40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1D9B8-A5F8-014A-8293-4B4622637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C069-74A6-9975-1480-683E7F0EE2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227D8-4640-CB75-824C-205EF5542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A21CD-6C40-5090-0015-0E0D6EFB2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5422C-4C60-3B9A-AC36-40A9D83DE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51630-5074-3093-E788-A75A0120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87987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31BD-B3D1-4D23-1142-DED7B2BC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27EE2-4ADB-12CC-54D6-3AAA9118E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2417A-54CB-80C5-EF61-C6189D592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DB0E8-21CF-EC8C-A59A-02025C94FF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8DA30F-962A-421C-D41E-BDAE8D64A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8D421-9694-0140-7E97-6F3F1983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5DD19A-6F62-F4F5-FD59-03296199F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980224-695A-3D3C-CAE1-BAD6C763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9036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B6E54-E438-812D-C14E-784CE273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252CF4-E153-4316-E501-F71439A8C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06A45-BB6E-7B1D-2A86-B3E5BA7F7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10F2C-2651-C17F-0B75-0BE276B0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6541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F9DFF-618A-CE77-EA53-A565959E7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24BE11-D224-F8FA-041E-EB4F7220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5C8F8-9DD1-DC6E-9A94-DB4C3D7D2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8258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6236-5163-0370-1B37-CCF546142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0065C-2CED-3459-0A02-1124FC1B3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E4B65-C35D-2B21-8063-BFF11F3C9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F178B8-2691-5F39-239A-42244D478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C67AB-8486-2549-B94F-A13478C0B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DC3B2-F695-8204-7A76-8A1DAC21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036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5303-7484-8CC7-C3BB-A8984D94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E864D4-88EF-C063-F91B-535016BF4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2BED6-07B4-4940-2065-BE3652F9D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CCBDD-1DC0-4EE9-E3EF-76A4C242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E003B-E51E-445A-628B-2F0F2AFFA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6B9F8-5321-7111-7AB7-73953633F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9858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chemeClr val="accent4">
                <a:lumMod val="20000"/>
                <a:lumOff val="80000"/>
              </a:schemeClr>
            </a:gs>
            <a:gs pos="100000">
              <a:schemeClr val="accent4">
                <a:lumMod val="60000"/>
                <a:lumOff val="40000"/>
              </a:schemeClr>
            </a:gs>
            <a:gs pos="5000">
              <a:schemeClr val="tx2">
                <a:lumMod val="10000"/>
                <a:lumOff val="9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AB4920-B8D0-B26E-AFCF-26B1D6FEA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214F1-076F-1D43-625D-D20DCC538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822DE-979C-2A59-A7E2-5302B95E9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7090A-0317-29E9-31EC-877E74163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F92E3-2DAC-B7D8-B576-8E5D26F87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7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7862">
            <a:off x="5794135" y="5667947"/>
            <a:ext cx="12349049" cy="4519099"/>
          </a:xfrm>
          <a:custGeom>
            <a:avLst/>
            <a:gdLst/>
            <a:ahLst/>
            <a:cxnLst/>
            <a:rect l="l" t="t" r="r" b="b"/>
            <a:pathLst>
              <a:path w="15048401" h="6376760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560" y="6722020"/>
            <a:ext cx="10800840" cy="174080"/>
            <a:chOff x="0" y="0"/>
            <a:chExt cx="2538236" cy="559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8236" cy="55988"/>
            </a:xfrm>
            <a:custGeom>
              <a:avLst/>
              <a:gdLst/>
              <a:ahLst/>
              <a:cxnLst/>
              <a:rect l="l" t="t" r="r" b="b"/>
              <a:pathLst>
                <a:path w="2538236" h="55988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V="1">
            <a:off x="-641393" y="326878"/>
            <a:ext cx="6732105" cy="2538916"/>
          </a:xfrm>
          <a:custGeom>
            <a:avLst/>
            <a:gdLst/>
            <a:ahLst/>
            <a:cxnLst/>
            <a:rect l="l" t="t" r="r" b="b"/>
            <a:pathLst>
              <a:path w="6732105" h="4030848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4800" y="4670858"/>
            <a:ext cx="9983113" cy="1801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1"/>
              </a:lnSpc>
              <a:spcBef>
                <a:spcPct val="0"/>
              </a:spcBef>
            </a:pPr>
            <a:r>
              <a:rPr lang="en-US" sz="6000" spc="250" dirty="0">
                <a:solidFill>
                  <a:srgbClr val="343434"/>
                </a:solidFill>
                <a:latin typeface="Indi Kazka"/>
                <a:ea typeface="Indi Kazka"/>
                <a:cs typeface="Indi Kazka"/>
                <a:sym typeface="Indi Kazka"/>
              </a:rPr>
              <a:t>E-COMMERCE MOBILE PHONE MARKET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4800" y="7812442"/>
            <a:ext cx="3048470" cy="477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3600" b="1" spc="129" dirty="0">
                <a:solidFill>
                  <a:srgbClr val="343434"/>
                </a:solidFill>
                <a:latin typeface="Sitka Display Semibold" pitchFamily="2" charset="0"/>
                <a:ea typeface="Telegraf Bold"/>
                <a:cs typeface="Telegraf Bold"/>
                <a:sym typeface="Telegraf Bold"/>
              </a:rPr>
              <a:t>Presented By </a:t>
            </a:r>
            <a:r>
              <a:rPr lang="en-US" sz="3600" b="1" spc="129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81400" y="7593560"/>
            <a:ext cx="1025247" cy="667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2"/>
              </a:lnSpc>
              <a:spcBef>
                <a:spcPct val="0"/>
              </a:spcBef>
            </a:pPr>
            <a:r>
              <a:rPr lang="en-US" sz="3600" spc="204" dirty="0">
                <a:solidFill>
                  <a:srgbClr val="343434"/>
                </a:solidFill>
                <a:latin typeface="Sitka Display Semibold" pitchFamily="2" charset="0"/>
                <a:ea typeface="Blaka"/>
                <a:cs typeface="Blaka"/>
                <a:sym typeface="Blaka"/>
              </a:rPr>
              <a:t>Ajay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9FD75-87A3-2874-B6AB-81AF90FB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9486900" cy="1988345"/>
          </a:xfrm>
        </p:spPr>
        <p:txBody>
          <a:bodyPr/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Supervised Learning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04723-C652-37B6-282C-F5C30AD17CD3}"/>
              </a:ext>
            </a:extLst>
          </p:cNvPr>
          <p:cNvSpPr txBox="1"/>
          <p:nvPr/>
        </p:nvSpPr>
        <p:spPr>
          <a:xfrm>
            <a:off x="914400" y="2523333"/>
            <a:ext cx="9829800" cy="647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itka Small" pitchFamily="2" charset="0"/>
              </a:rPr>
              <a:t>Job: </a:t>
            </a:r>
            <a:r>
              <a:rPr lang="en-US" sz="2800" dirty="0">
                <a:latin typeface="Sitka Small" pitchFamily="2" charset="0"/>
              </a:rPr>
              <a:t>Classification—The model predicts </a:t>
            </a:r>
            <a:r>
              <a:rPr lang="en-US" sz="2800" i="1" dirty="0">
                <a:latin typeface="Sitka Small" pitchFamily="2" charset="0"/>
              </a:rPr>
              <a:t>which</a:t>
            </a:r>
            <a:r>
              <a:rPr lang="en-US" sz="2800" dirty="0">
                <a:latin typeface="Sitka Small" pitchFamily="2" charset="0"/>
              </a:rPr>
              <a:t> Brand a phone belongs to price and review.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itka Small" pitchFamily="2" charset="0"/>
              </a:rPr>
              <a:t>Data Used: </a:t>
            </a:r>
            <a:r>
              <a:rPr lang="en-US" sz="2800" dirty="0">
                <a:latin typeface="Sitka Small" pitchFamily="2" charset="0"/>
              </a:rPr>
              <a:t>Phone Price and Number of Reviews.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itka Small" pitchFamily="2" charset="0"/>
              </a:rPr>
              <a:t>Algorithms: </a:t>
            </a:r>
            <a:r>
              <a:rPr lang="en-US" sz="2800" dirty="0">
                <a:latin typeface="Sitka Small" pitchFamily="2" charset="0"/>
              </a:rPr>
              <a:t>Tested 5 models like  Random Forest , </a:t>
            </a:r>
            <a:r>
              <a:rPr lang="en-US" sz="2800" dirty="0" err="1">
                <a:latin typeface="Sitka Small" pitchFamily="2" charset="0"/>
              </a:rPr>
              <a:t>XGBoost</a:t>
            </a:r>
            <a:r>
              <a:rPr lang="en-US" sz="2800" dirty="0">
                <a:latin typeface="Sitka Small" pitchFamily="2" charset="0"/>
              </a:rPr>
              <a:t> , SVM, K-NN and  Logistic Regression.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itka Small" pitchFamily="2" charset="0"/>
              </a:rPr>
              <a:t>Best Result: </a:t>
            </a:r>
            <a:r>
              <a:rPr lang="en-US" sz="2800" dirty="0">
                <a:latin typeface="Sitka Small" pitchFamily="2" charset="0"/>
              </a:rPr>
              <a:t>The </a:t>
            </a:r>
            <a:r>
              <a:rPr lang="en-US" sz="2800" dirty="0" err="1">
                <a:latin typeface="Sitka Small" pitchFamily="2" charset="0"/>
              </a:rPr>
              <a:t>XGBoost</a:t>
            </a:r>
            <a:r>
              <a:rPr lang="en-US" sz="2800" dirty="0">
                <a:latin typeface="Sitka Small" pitchFamily="2" charset="0"/>
              </a:rPr>
              <a:t> was selected as the Best Model, based on the highest F1-Score.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C56DB7-34F8-0E13-0C0D-92CA84FA7B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43870" y="2705100"/>
            <a:ext cx="6145396" cy="3000794"/>
          </a:xfrm>
          <a:custGeom>
            <a:avLst/>
            <a:gdLst>
              <a:gd name="connsiteX0" fmla="*/ 0 w 6145396"/>
              <a:gd name="connsiteY0" fmla="*/ 0 h 3000794"/>
              <a:gd name="connsiteX1" fmla="*/ 6145396 w 6145396"/>
              <a:gd name="connsiteY1" fmla="*/ 0 h 3000794"/>
              <a:gd name="connsiteX2" fmla="*/ 6145396 w 6145396"/>
              <a:gd name="connsiteY2" fmla="*/ 3000794 h 3000794"/>
              <a:gd name="connsiteX3" fmla="*/ 0 w 6145396"/>
              <a:gd name="connsiteY3" fmla="*/ 3000794 h 3000794"/>
              <a:gd name="connsiteX4" fmla="*/ 0 w 6145396"/>
              <a:gd name="connsiteY4" fmla="*/ 0 h 300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45396" h="3000794" fill="none" extrusionOk="0">
                <a:moveTo>
                  <a:pt x="0" y="0"/>
                </a:moveTo>
                <a:cubicBezTo>
                  <a:pt x="2860851" y="-33775"/>
                  <a:pt x="3263709" y="138873"/>
                  <a:pt x="6145396" y="0"/>
                </a:cubicBezTo>
                <a:cubicBezTo>
                  <a:pt x="6071625" y="1240545"/>
                  <a:pt x="5989513" y="2512751"/>
                  <a:pt x="6145396" y="3000794"/>
                </a:cubicBezTo>
                <a:cubicBezTo>
                  <a:pt x="4062811" y="2863464"/>
                  <a:pt x="2426974" y="2862938"/>
                  <a:pt x="0" y="3000794"/>
                </a:cubicBezTo>
                <a:cubicBezTo>
                  <a:pt x="152408" y="1502235"/>
                  <a:pt x="73868" y="940216"/>
                  <a:pt x="0" y="0"/>
                </a:cubicBezTo>
                <a:close/>
              </a:path>
              <a:path w="6145396" h="3000794" stroke="0" extrusionOk="0">
                <a:moveTo>
                  <a:pt x="0" y="0"/>
                </a:moveTo>
                <a:cubicBezTo>
                  <a:pt x="2897690" y="-101487"/>
                  <a:pt x="3792070" y="-162162"/>
                  <a:pt x="6145396" y="0"/>
                </a:cubicBezTo>
                <a:cubicBezTo>
                  <a:pt x="6206109" y="916389"/>
                  <a:pt x="6084324" y="1719737"/>
                  <a:pt x="6145396" y="3000794"/>
                </a:cubicBezTo>
                <a:cubicBezTo>
                  <a:pt x="3865062" y="3050859"/>
                  <a:pt x="3040536" y="2842345"/>
                  <a:pt x="0" y="3000794"/>
                </a:cubicBezTo>
                <a:cubicBezTo>
                  <a:pt x="-24452" y="2230963"/>
                  <a:pt x="-67663" y="546541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ECBFF115-5A34-C96B-24EB-54A8314EB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5981700"/>
            <a:ext cx="6400800" cy="3505200"/>
          </a:xfrm>
          <a:custGeom>
            <a:avLst/>
            <a:gdLst>
              <a:gd name="connsiteX0" fmla="*/ 0 w 6400800"/>
              <a:gd name="connsiteY0" fmla="*/ 0 h 3505200"/>
              <a:gd name="connsiteX1" fmla="*/ 6400800 w 6400800"/>
              <a:gd name="connsiteY1" fmla="*/ 0 h 3505200"/>
              <a:gd name="connsiteX2" fmla="*/ 6400800 w 6400800"/>
              <a:gd name="connsiteY2" fmla="*/ 3505200 h 3505200"/>
              <a:gd name="connsiteX3" fmla="*/ 0 w 6400800"/>
              <a:gd name="connsiteY3" fmla="*/ 3505200 h 3505200"/>
              <a:gd name="connsiteX4" fmla="*/ 0 w 6400800"/>
              <a:gd name="connsiteY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3505200" fill="none" extrusionOk="0">
                <a:moveTo>
                  <a:pt x="0" y="0"/>
                </a:moveTo>
                <a:cubicBezTo>
                  <a:pt x="2131909" y="-33775"/>
                  <a:pt x="4374960" y="138873"/>
                  <a:pt x="6400800" y="0"/>
                </a:cubicBezTo>
                <a:cubicBezTo>
                  <a:pt x="6327029" y="600298"/>
                  <a:pt x="6244917" y="2536558"/>
                  <a:pt x="6400800" y="3505200"/>
                </a:cubicBezTo>
                <a:cubicBezTo>
                  <a:pt x="5369535" y="3367870"/>
                  <a:pt x="2037968" y="3367344"/>
                  <a:pt x="0" y="3505200"/>
                </a:cubicBezTo>
                <a:cubicBezTo>
                  <a:pt x="152408" y="2543550"/>
                  <a:pt x="73868" y="1619809"/>
                  <a:pt x="0" y="0"/>
                </a:cubicBezTo>
                <a:close/>
              </a:path>
              <a:path w="6400800" h="3505200" stroke="0" extrusionOk="0">
                <a:moveTo>
                  <a:pt x="0" y="0"/>
                </a:moveTo>
                <a:cubicBezTo>
                  <a:pt x="3007833" y="-101487"/>
                  <a:pt x="5021375" y="-162162"/>
                  <a:pt x="6400800" y="0"/>
                </a:cubicBezTo>
                <a:cubicBezTo>
                  <a:pt x="6461513" y="1730282"/>
                  <a:pt x="6339728" y="2933802"/>
                  <a:pt x="6400800" y="3505200"/>
                </a:cubicBezTo>
                <a:cubicBezTo>
                  <a:pt x="3241612" y="3555265"/>
                  <a:pt x="1334326" y="3346751"/>
                  <a:pt x="0" y="3505200"/>
                </a:cubicBezTo>
                <a:cubicBezTo>
                  <a:pt x="-24452" y="2619065"/>
                  <a:pt x="-67663" y="1660231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Freeform 4">
            <a:extLst>
              <a:ext uri="{FF2B5EF4-FFF2-40B4-BE49-F238E27FC236}">
                <a16:creationId xmlns:a16="http://schemas.microsoft.com/office/drawing/2014/main" id="{D7162B86-3856-BE14-6C79-670F23DE785B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710306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BBA0-0421-DC9F-2BDD-81AFC7F02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Hyperparameter Tuning: Grid Search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C0CF9E-4802-4333-A80F-B9BD54A320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3000" y="3314700"/>
            <a:ext cx="10477499" cy="510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Goal: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Optimize the Random Forest Classifier to maximize its Accuracy in predicting the phone brand.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Method: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Used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GridSearchCV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 to test combinations of parameters like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max_depth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 and </a:t>
            </a:r>
            <a:r>
              <a:rPr kumimoji="0" lang="en-US" altLang="en-US" sz="2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n_estimators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Result: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Identified the best parameters, resulting in a significant improvement in performance: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lvl="0" indent="0" algn="just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Accuracy Before Tuning: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[</a:t>
            </a:r>
            <a:r>
              <a:rPr lang="en-IN" sz="2400" dirty="0">
                <a:latin typeface="Sitka Small" pitchFamily="2" charset="0"/>
              </a:rPr>
              <a:t>0.7561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]</a:t>
            </a:r>
          </a:p>
          <a:p>
            <a:pPr marL="0" lvl="0" indent="0" algn="just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Accuracy After Tuning (Best Score):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[</a:t>
            </a:r>
            <a:r>
              <a:rPr lang="en-IN" sz="2400" dirty="0">
                <a:latin typeface="Sitka Small" pitchFamily="2" charset="0"/>
              </a:rPr>
              <a:t>0.7252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08F1CBF-4E05-1BEB-377D-41201A9A1A81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A5138DB5-8635-1026-2384-4C24A326E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0098" y="2696977"/>
            <a:ext cx="5442858" cy="6344535"/>
          </a:xfrm>
          <a:custGeom>
            <a:avLst/>
            <a:gdLst>
              <a:gd name="connsiteX0" fmla="*/ 0 w 5442858"/>
              <a:gd name="connsiteY0" fmla="*/ 0 h 6344535"/>
              <a:gd name="connsiteX1" fmla="*/ 5442858 w 5442858"/>
              <a:gd name="connsiteY1" fmla="*/ 0 h 6344535"/>
              <a:gd name="connsiteX2" fmla="*/ 5442858 w 5442858"/>
              <a:gd name="connsiteY2" fmla="*/ 6344535 h 6344535"/>
              <a:gd name="connsiteX3" fmla="*/ 0 w 5442858"/>
              <a:gd name="connsiteY3" fmla="*/ 6344535 h 6344535"/>
              <a:gd name="connsiteX4" fmla="*/ 0 w 5442858"/>
              <a:gd name="connsiteY4" fmla="*/ 0 h 634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2858" h="6344535" fill="none" extrusionOk="0">
                <a:moveTo>
                  <a:pt x="0" y="0"/>
                </a:moveTo>
                <a:cubicBezTo>
                  <a:pt x="1269616" y="-33775"/>
                  <a:pt x="4243515" y="138873"/>
                  <a:pt x="5442858" y="0"/>
                </a:cubicBezTo>
                <a:cubicBezTo>
                  <a:pt x="5369087" y="683392"/>
                  <a:pt x="5286975" y="5043050"/>
                  <a:pt x="5442858" y="6344535"/>
                </a:cubicBezTo>
                <a:cubicBezTo>
                  <a:pt x="3968019" y="6207205"/>
                  <a:pt x="2413354" y="6206679"/>
                  <a:pt x="0" y="6344535"/>
                </a:cubicBezTo>
                <a:cubicBezTo>
                  <a:pt x="152408" y="3961658"/>
                  <a:pt x="73868" y="1823199"/>
                  <a:pt x="0" y="0"/>
                </a:cubicBezTo>
                <a:close/>
              </a:path>
              <a:path w="5442858" h="6344535" stroke="0" extrusionOk="0">
                <a:moveTo>
                  <a:pt x="0" y="0"/>
                </a:moveTo>
                <a:cubicBezTo>
                  <a:pt x="2162461" y="-101487"/>
                  <a:pt x="4350417" y="-162162"/>
                  <a:pt x="5442858" y="0"/>
                </a:cubicBezTo>
                <a:cubicBezTo>
                  <a:pt x="5503571" y="669004"/>
                  <a:pt x="5381786" y="3495841"/>
                  <a:pt x="5442858" y="6344535"/>
                </a:cubicBezTo>
                <a:cubicBezTo>
                  <a:pt x="3041618" y="6394600"/>
                  <a:pt x="612173" y="6186086"/>
                  <a:pt x="0" y="6344535"/>
                </a:cubicBezTo>
                <a:cubicBezTo>
                  <a:pt x="-24452" y="5273327"/>
                  <a:pt x="-67663" y="1943645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069552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0C44F-7A8F-F38C-8C2D-D25AAD59D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647700"/>
            <a:ext cx="12801600" cy="1988345"/>
          </a:xfrm>
        </p:spPr>
        <p:txBody>
          <a:bodyPr/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Conclusion &amp; Future Work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64540B-5535-F629-3CA4-790A5AC8EC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28800" y="3009900"/>
            <a:ext cx="14041321" cy="5185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Success: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Completed the full pipeline, from Web Scraping to an optimized Brand Classification Model.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Key Finding: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Market is dominated by specific brands and mid-range pricing.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Future: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Integrate more product specs (RAM/Processor) and explore Time Series Analysis.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AB5377D-6214-ABF9-D5BE-04B5CE997661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575230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4">
            <a:extLst>
              <a:ext uri="{FF2B5EF4-FFF2-40B4-BE49-F238E27FC236}">
                <a16:creationId xmlns:a16="http://schemas.microsoft.com/office/drawing/2014/main" id="{C0C98FDC-D2E1-E710-100F-79D5824B780A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697646D-F3BF-D510-A049-96EEBFA50077}"/>
              </a:ext>
            </a:extLst>
          </p:cNvPr>
          <p:cNvSpPr txBox="1">
            <a:spLocks/>
          </p:cNvSpPr>
          <p:nvPr/>
        </p:nvSpPr>
        <p:spPr>
          <a:xfrm>
            <a:off x="3581400" y="3314700"/>
            <a:ext cx="12801600" cy="1988345"/>
          </a:xfrm>
          <a:prstGeom prst="rect">
            <a:avLst/>
          </a:prstGeom>
        </p:spPr>
        <p:txBody>
          <a:bodyPr/>
          <a:lstStyle>
            <a:lvl1pPr algn="l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Thank you &amp; Any Question: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A5D95D-6E4E-A04E-5F90-FBE0279CE164}"/>
              </a:ext>
            </a:extLst>
          </p:cNvPr>
          <p:cNvGrpSpPr/>
          <p:nvPr/>
        </p:nvGrpSpPr>
        <p:grpSpPr>
          <a:xfrm>
            <a:off x="3810000" y="4686300"/>
            <a:ext cx="9637365" cy="212578"/>
            <a:chOff x="0" y="0"/>
            <a:chExt cx="2538236" cy="55988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89495AF-056B-3F81-3733-95057A66B8E9}"/>
                </a:ext>
              </a:extLst>
            </p:cNvPr>
            <p:cNvSpPr/>
            <p:nvPr/>
          </p:nvSpPr>
          <p:spPr>
            <a:xfrm>
              <a:off x="0" y="0"/>
              <a:ext cx="2538236" cy="55988"/>
            </a:xfrm>
            <a:custGeom>
              <a:avLst/>
              <a:gdLst/>
              <a:ahLst/>
              <a:cxnLst/>
              <a:rect l="l" t="t" r="r" b="b"/>
              <a:pathLst>
                <a:path w="2538236" h="55988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691B4D7-B475-ED18-5D00-C257928086E7}"/>
                </a:ext>
              </a:extLst>
            </p:cNvPr>
            <p:cNvSpPr txBox="1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033720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013402" y="195818"/>
            <a:ext cx="3352798" cy="1029437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639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7870779" y="2321232"/>
            <a:ext cx="8893221" cy="1224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59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Introduction</a:t>
            </a:r>
            <a:r>
              <a:rPr lang="en-US" sz="9339" b="1" dirty="0">
                <a:solidFill>
                  <a:srgbClr val="343434"/>
                </a:solidFill>
                <a:latin typeface="Sitka Small" pitchFamily="2" charset="0"/>
                <a:ea typeface="Telegraf Bold"/>
                <a:cs typeface="Telegraf Bold"/>
                <a:sym typeface="Telegraf Bold"/>
              </a:rPr>
              <a:t> </a:t>
            </a:r>
            <a:r>
              <a:rPr lang="en-US" sz="6000" b="1" dirty="0">
                <a:solidFill>
                  <a:srgbClr val="343434"/>
                </a:solidFill>
                <a:latin typeface="Sitka Small" pitchFamily="2" charset="0"/>
                <a:ea typeface="Telegraf Bold"/>
                <a:cs typeface="Telegraf Bold"/>
                <a:sym typeface="Telegraf Bold"/>
              </a:rPr>
              <a:t>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41947" y="4533900"/>
            <a:ext cx="8578398" cy="25215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2800" dirty="0">
                <a:latin typeface="Book Antiqua" panose="02040602050305030304" pitchFamily="18" charset="0"/>
              </a:rPr>
              <a:t>This project executes a full data pipeline, starting with Web Scraping 1,161 mobile phone records, followed by EDA and Cleaning to build a Price Prediction Model optimized through Hyperparameter Tuning.</a:t>
            </a:r>
            <a:endParaRPr lang="en-US" sz="2400" spc="95" dirty="0">
              <a:solidFill>
                <a:srgbClr val="343434"/>
              </a:solidFill>
              <a:latin typeface="Book Antiqua" panose="02040602050305030304" pitchFamily="18" charset="0"/>
              <a:ea typeface="Telegraf"/>
              <a:cs typeface="Telegraf"/>
              <a:sym typeface="Telegraf"/>
            </a:endParaRPr>
          </a:p>
        </p:txBody>
      </p:sp>
      <p:pic>
        <p:nvPicPr>
          <p:cNvPr id="19" name="Picture 18" descr="A screen shot of a phone&#10;&#10;AI-generated content may be incorrect.">
            <a:extLst>
              <a:ext uri="{FF2B5EF4-FFF2-40B4-BE49-F238E27FC236}">
                <a16:creationId xmlns:a16="http://schemas.microsoft.com/office/drawing/2014/main" id="{06426721-B3AA-94A1-13AC-E77F26841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639" y="-49468"/>
            <a:ext cx="7549839" cy="101954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5735835" y="987542"/>
            <a:ext cx="6989565" cy="1224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59"/>
              </a:lnSpc>
            </a:pPr>
            <a:r>
              <a:rPr lang="en-US" sz="59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Project</a:t>
            </a:r>
            <a:r>
              <a:rPr lang="en-US" sz="9339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 </a:t>
            </a:r>
            <a:r>
              <a:rPr lang="en-US" sz="59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Flow</a:t>
            </a:r>
            <a:r>
              <a:rPr lang="en-US" sz="9339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 </a:t>
            </a:r>
            <a:r>
              <a:rPr lang="en-US" sz="60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9F190B-FD9D-C8D3-436F-1EB61F3C5001}"/>
              </a:ext>
            </a:extLst>
          </p:cNvPr>
          <p:cNvSpPr txBox="1"/>
          <p:nvPr/>
        </p:nvSpPr>
        <p:spPr>
          <a:xfrm>
            <a:off x="1411387" y="4043482"/>
            <a:ext cx="479722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3200" dirty="0">
              <a:latin typeface="Sitka Small" pitchFamily="2" charset="0"/>
            </a:endParaRPr>
          </a:p>
          <a:p>
            <a:r>
              <a:rPr lang="en-IN" sz="3200" dirty="0">
                <a:latin typeface="Sitka Small" pitchFamily="2" charset="0"/>
              </a:rPr>
              <a:t> Data Scrapping &amp; csv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B5861C2-90C2-5D9B-11EF-F850A2B05BA7}"/>
              </a:ext>
            </a:extLst>
          </p:cNvPr>
          <p:cNvSpPr txBox="1"/>
          <p:nvPr/>
        </p:nvSpPr>
        <p:spPr>
          <a:xfrm>
            <a:off x="10439400" y="4597459"/>
            <a:ext cx="6019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Data cleaning  &amp;Analysis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612B7E-68CE-792D-5F42-CB0E50DE1DE1}"/>
              </a:ext>
            </a:extLst>
          </p:cNvPr>
          <p:cNvSpPr txBox="1"/>
          <p:nvPr/>
        </p:nvSpPr>
        <p:spPr>
          <a:xfrm>
            <a:off x="533400" y="7687365"/>
            <a:ext cx="838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Un Supervised &amp; Supervised learning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2E682-CDD0-D752-A1C5-DF41FF726533}"/>
              </a:ext>
            </a:extLst>
          </p:cNvPr>
          <p:cNvSpPr txBox="1"/>
          <p:nvPr/>
        </p:nvSpPr>
        <p:spPr>
          <a:xfrm>
            <a:off x="10439400" y="7687365"/>
            <a:ext cx="6477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Hyperparameter Tuning </a:t>
            </a:r>
          </a:p>
        </p:txBody>
      </p:sp>
      <p:sp>
        <p:nvSpPr>
          <p:cNvPr id="9" name="Freeform 4"/>
          <p:cNvSpPr/>
          <p:nvPr/>
        </p:nvSpPr>
        <p:spPr>
          <a:xfrm>
            <a:off x="17602199" y="-45598"/>
            <a:ext cx="691243" cy="10332597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A3C05E-B9FC-95C8-1DF7-15292FA08657}"/>
              </a:ext>
            </a:extLst>
          </p:cNvPr>
          <p:cNvSpPr txBox="1"/>
          <p:nvPr/>
        </p:nvSpPr>
        <p:spPr>
          <a:xfrm>
            <a:off x="2880678" y="3198244"/>
            <a:ext cx="3200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Phase 1: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B80B5-4014-020B-95E9-1EFF6F3A9689}"/>
              </a:ext>
            </a:extLst>
          </p:cNvPr>
          <p:cNvSpPr txBox="1"/>
          <p:nvPr/>
        </p:nvSpPr>
        <p:spPr>
          <a:xfrm>
            <a:off x="11822822" y="3198243"/>
            <a:ext cx="50275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Phase 2: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82915-5C89-0820-89C5-9A5A93AB654B}"/>
              </a:ext>
            </a:extLst>
          </p:cNvPr>
          <p:cNvSpPr txBox="1"/>
          <p:nvPr/>
        </p:nvSpPr>
        <p:spPr>
          <a:xfrm>
            <a:off x="2893912" y="6396738"/>
            <a:ext cx="33147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Phase 3 :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EBA0BC-8C9A-969F-0882-7A718857D7ED}"/>
              </a:ext>
            </a:extLst>
          </p:cNvPr>
          <p:cNvSpPr txBox="1"/>
          <p:nvPr/>
        </p:nvSpPr>
        <p:spPr>
          <a:xfrm>
            <a:off x="11822822" y="6237110"/>
            <a:ext cx="2209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Sitka Small" pitchFamily="2" charset="0"/>
              </a:rPr>
              <a:t>Phase 4 :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D35DA32-57EE-FB48-4B3F-CAD82E90DA8A}"/>
              </a:ext>
            </a:extLst>
          </p:cNvPr>
          <p:cNvCxnSpPr>
            <a:cxnSpLocks/>
          </p:cNvCxnSpPr>
          <p:nvPr/>
        </p:nvCxnSpPr>
        <p:spPr>
          <a:xfrm flipV="1">
            <a:off x="2438400" y="4043482"/>
            <a:ext cx="2895600" cy="33572"/>
          </a:xfrm>
          <a:prstGeom prst="line">
            <a:avLst/>
          </a:prstGeom>
          <a:ln w="76200">
            <a:solidFill>
              <a:schemeClr val="tx2">
                <a:lumMod val="75000"/>
                <a:lumOff val="25000"/>
              </a:schemeClr>
            </a:solidFill>
            <a:headEnd type="diamond" w="med" len="med"/>
            <a:tailEnd type="diamond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7A01939-1291-CEE3-556D-563EF12EDE0C}"/>
              </a:ext>
            </a:extLst>
          </p:cNvPr>
          <p:cNvCxnSpPr>
            <a:cxnSpLocks/>
          </p:cNvCxnSpPr>
          <p:nvPr/>
        </p:nvCxnSpPr>
        <p:spPr>
          <a:xfrm flipV="1">
            <a:off x="11204121" y="7083093"/>
            <a:ext cx="2895600" cy="33572"/>
          </a:xfrm>
          <a:prstGeom prst="line">
            <a:avLst/>
          </a:prstGeom>
          <a:ln w="76200">
            <a:solidFill>
              <a:schemeClr val="tx2">
                <a:lumMod val="75000"/>
                <a:lumOff val="25000"/>
              </a:schemeClr>
            </a:solidFill>
            <a:headEnd type="diamond" w="med" len="med"/>
            <a:tailEnd type="diamond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61DB3B-160C-A6C2-487D-AF0A525A6B16}"/>
              </a:ext>
            </a:extLst>
          </p:cNvPr>
          <p:cNvCxnSpPr>
            <a:cxnSpLocks/>
          </p:cNvCxnSpPr>
          <p:nvPr/>
        </p:nvCxnSpPr>
        <p:spPr>
          <a:xfrm flipV="1">
            <a:off x="11370129" y="4077054"/>
            <a:ext cx="2895600" cy="33572"/>
          </a:xfrm>
          <a:prstGeom prst="line">
            <a:avLst/>
          </a:prstGeom>
          <a:ln w="76200">
            <a:solidFill>
              <a:schemeClr val="tx2">
                <a:lumMod val="75000"/>
                <a:lumOff val="25000"/>
              </a:schemeClr>
            </a:solidFill>
            <a:headEnd type="diamond" w="med" len="med"/>
            <a:tailEnd type="diamond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26EE724-5739-B92C-CFFB-6B801C445337}"/>
              </a:ext>
            </a:extLst>
          </p:cNvPr>
          <p:cNvCxnSpPr>
            <a:cxnSpLocks/>
          </p:cNvCxnSpPr>
          <p:nvPr/>
        </p:nvCxnSpPr>
        <p:spPr>
          <a:xfrm flipV="1">
            <a:off x="2438400" y="7083093"/>
            <a:ext cx="2895600" cy="33572"/>
          </a:xfrm>
          <a:prstGeom prst="line">
            <a:avLst/>
          </a:prstGeom>
          <a:ln w="76200">
            <a:solidFill>
              <a:schemeClr val="tx2">
                <a:lumMod val="75000"/>
                <a:lumOff val="25000"/>
              </a:schemeClr>
            </a:solidFill>
            <a:headEnd type="diamond" w="med" len="med"/>
            <a:tailEnd type="diamond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26FB8D-9379-B947-E22B-0F1AEDE74B34}"/>
              </a:ext>
            </a:extLst>
          </p:cNvPr>
          <p:cNvSpPr txBox="1"/>
          <p:nvPr/>
        </p:nvSpPr>
        <p:spPr>
          <a:xfrm>
            <a:off x="5410200" y="1058787"/>
            <a:ext cx="11277600" cy="1316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9059"/>
              </a:lnSpc>
            </a:pPr>
            <a:r>
              <a:rPr lang="en-US" sz="59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Web</a:t>
            </a:r>
            <a:r>
              <a:rPr lang="en-US" sz="9339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 </a:t>
            </a:r>
            <a:r>
              <a:rPr lang="en-US" sz="59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Scrapping</a:t>
            </a:r>
            <a:r>
              <a:rPr lang="en-US" sz="6000" b="1" dirty="0">
                <a:solidFill>
                  <a:srgbClr val="343434"/>
                </a:solidFill>
                <a:latin typeface="Sitka Small" pitchFamily="2" charset="0"/>
                <a:sym typeface="Telegraf Bold"/>
              </a:rPr>
              <a:t> 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4D221-73A5-D3EA-2051-2DB2134E0968}"/>
              </a:ext>
            </a:extLst>
          </p:cNvPr>
          <p:cNvSpPr txBox="1"/>
          <p:nvPr/>
        </p:nvSpPr>
        <p:spPr>
          <a:xfrm>
            <a:off x="1676400" y="3101710"/>
            <a:ext cx="8001000" cy="5831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800" b="1" dirty="0">
                <a:latin typeface="Sitka Small" pitchFamily="2" charset="0"/>
              </a:rPr>
              <a:t>Tools: </a:t>
            </a:r>
            <a:r>
              <a:rPr lang="en-US" sz="2800" dirty="0">
                <a:latin typeface="Sitka Small" pitchFamily="2" charset="0"/>
              </a:rPr>
              <a:t>Selenium (For Browser Automation) And </a:t>
            </a:r>
            <a:r>
              <a:rPr lang="en-US" sz="2800" dirty="0" err="1">
                <a:latin typeface="Sitka Small" pitchFamily="2" charset="0"/>
              </a:rPr>
              <a:t>Beautifulsoup</a:t>
            </a:r>
            <a:r>
              <a:rPr lang="en-US" sz="2800" dirty="0">
                <a:latin typeface="Sitka Small" pitchFamily="2" charset="0"/>
              </a:rPr>
              <a:t> (For HTML Parsing).</a:t>
            </a:r>
          </a:p>
          <a:p>
            <a:pPr algn="just">
              <a:lnSpc>
                <a:spcPct val="150000"/>
              </a:lnSpc>
              <a:buNone/>
            </a:pPr>
            <a:endParaRPr lang="en-US" sz="2800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  <a:buNone/>
            </a:pPr>
            <a:r>
              <a:rPr lang="en-US" sz="2800" b="1" dirty="0">
                <a:latin typeface="Sitka Small" pitchFamily="2" charset="0"/>
              </a:rPr>
              <a:t>Action: </a:t>
            </a:r>
            <a:r>
              <a:rPr lang="en-US" sz="2800" dirty="0">
                <a:latin typeface="Sitka Small" pitchFamily="2" charset="0"/>
              </a:rPr>
              <a:t>Extracted Price, Rating, Title, And Review Count From The Flipkart Page.</a:t>
            </a:r>
          </a:p>
          <a:p>
            <a:pPr algn="just">
              <a:lnSpc>
                <a:spcPct val="150000"/>
              </a:lnSpc>
              <a:buNone/>
            </a:pPr>
            <a:endParaRPr lang="en-US" sz="2800" b="1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  <a:buNone/>
            </a:pPr>
            <a:r>
              <a:rPr lang="en-US" sz="2800" b="1" dirty="0">
                <a:latin typeface="Sitka Small" pitchFamily="2" charset="0"/>
              </a:rPr>
              <a:t>Result: </a:t>
            </a:r>
            <a:r>
              <a:rPr lang="en-US" sz="2800" dirty="0">
                <a:latin typeface="Sitka Small" pitchFamily="2" charset="0"/>
              </a:rPr>
              <a:t>Exactly Scrap 40 Pages &amp; Secured 1,161 Initial Product Records, Forming The Raw Dataset</a:t>
            </a:r>
            <a:endParaRPr lang="en-IN" sz="2800" dirty="0">
              <a:latin typeface="Sitka Small" pitchFamily="2" charset="0"/>
            </a:endParaRPr>
          </a:p>
        </p:txBody>
      </p:sp>
      <p:pic>
        <p:nvPicPr>
          <p:cNvPr id="7" name="Picture 6" descr="A screenshot of a web page&#10;&#10;AI-generated content may be incorrect.">
            <a:extLst>
              <a:ext uri="{FF2B5EF4-FFF2-40B4-BE49-F238E27FC236}">
                <a16:creationId xmlns:a16="http://schemas.microsoft.com/office/drawing/2014/main" id="{50D13BA7-E1A8-0DB2-F595-40960CA2DF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3314700"/>
            <a:ext cx="7354560" cy="3048000"/>
          </a:xfrm>
          <a:prstGeom prst="rect">
            <a:avLst/>
          </a:prstGeom>
        </p:spPr>
      </p:pic>
      <p:pic>
        <p:nvPicPr>
          <p:cNvPr id="9" name="Picture 8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8BC96E51-6F55-699F-0BC6-11CE61486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7124700"/>
            <a:ext cx="7354560" cy="1162212"/>
          </a:xfrm>
          <a:prstGeom prst="rect">
            <a:avLst/>
          </a:prstGeom>
        </p:spPr>
      </p:pic>
      <p:sp>
        <p:nvSpPr>
          <p:cNvPr id="10" name="Freeform 4">
            <a:extLst>
              <a:ext uri="{FF2B5EF4-FFF2-40B4-BE49-F238E27FC236}">
                <a16:creationId xmlns:a16="http://schemas.microsoft.com/office/drawing/2014/main" id="{91EEEC12-61C5-6573-3A86-97E776B1B645}"/>
              </a:ext>
            </a:extLst>
          </p:cNvPr>
          <p:cNvSpPr/>
          <p:nvPr/>
        </p:nvSpPr>
        <p:spPr>
          <a:xfrm>
            <a:off x="1" y="0"/>
            <a:ext cx="83820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63887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CD70A-534D-1F5B-E046-07079A9C4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800" y="13141"/>
            <a:ext cx="8191500" cy="1988345"/>
          </a:xfrm>
        </p:spPr>
        <p:txBody>
          <a:bodyPr>
            <a:noAutofit/>
          </a:bodyPr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Data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</a:t>
            </a:r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Cleaning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</a:t>
            </a:r>
            <a:r>
              <a:rPr lang="en-IN" sz="60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: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C61977D-532F-7858-7F2E-02CC456079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01000" y="2155492"/>
            <a:ext cx="10058400" cy="7124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Initial Cleanup: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Removed duplicates and handled missing values.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Feature Engineering: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Extracted Brand and Model names.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Data Transformation: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Converted Price, Rating, and Review Count to clean numerical types.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Quality Control: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itka Small" pitchFamily="2" charset="0"/>
              </a:rPr>
              <a:t>Applied IQR method to handle Price outliers.</a:t>
            </a:r>
          </a:p>
        </p:txBody>
      </p:sp>
      <p:pic>
        <p:nvPicPr>
          <p:cNvPr id="11" name="Picture 10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67A091A-3448-C8EC-B272-A7697B4FC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643" y="2536032"/>
            <a:ext cx="6096000" cy="4055267"/>
          </a:xfrm>
          <a:custGeom>
            <a:avLst/>
            <a:gdLst>
              <a:gd name="connsiteX0" fmla="*/ 0 w 6096000"/>
              <a:gd name="connsiteY0" fmla="*/ 0 h 4055267"/>
              <a:gd name="connsiteX1" fmla="*/ 6096000 w 6096000"/>
              <a:gd name="connsiteY1" fmla="*/ 0 h 4055267"/>
              <a:gd name="connsiteX2" fmla="*/ 6096000 w 6096000"/>
              <a:gd name="connsiteY2" fmla="*/ 4055267 h 4055267"/>
              <a:gd name="connsiteX3" fmla="*/ 0 w 6096000"/>
              <a:gd name="connsiteY3" fmla="*/ 4055267 h 4055267"/>
              <a:gd name="connsiteX4" fmla="*/ 0 w 6096000"/>
              <a:gd name="connsiteY4" fmla="*/ 0 h 4055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4055267" fill="none" extrusionOk="0">
                <a:moveTo>
                  <a:pt x="0" y="0"/>
                </a:moveTo>
                <a:cubicBezTo>
                  <a:pt x="638376" y="-33775"/>
                  <a:pt x="5441690" y="138873"/>
                  <a:pt x="6096000" y="0"/>
                </a:cubicBezTo>
                <a:cubicBezTo>
                  <a:pt x="6022229" y="559228"/>
                  <a:pt x="5940117" y="3009725"/>
                  <a:pt x="6096000" y="4055267"/>
                </a:cubicBezTo>
                <a:cubicBezTo>
                  <a:pt x="3510303" y="3917937"/>
                  <a:pt x="1519887" y="3917411"/>
                  <a:pt x="0" y="4055267"/>
                </a:cubicBezTo>
                <a:cubicBezTo>
                  <a:pt x="152408" y="3627087"/>
                  <a:pt x="73868" y="1960467"/>
                  <a:pt x="0" y="0"/>
                </a:cubicBezTo>
                <a:close/>
              </a:path>
              <a:path w="6096000" h="4055267" stroke="0" extrusionOk="0">
                <a:moveTo>
                  <a:pt x="0" y="0"/>
                </a:moveTo>
                <a:cubicBezTo>
                  <a:pt x="1270417" y="-101487"/>
                  <a:pt x="3283980" y="-162162"/>
                  <a:pt x="6096000" y="0"/>
                </a:cubicBezTo>
                <a:cubicBezTo>
                  <a:pt x="6156713" y="1304466"/>
                  <a:pt x="6034928" y="2718576"/>
                  <a:pt x="6096000" y="4055267"/>
                </a:cubicBezTo>
                <a:cubicBezTo>
                  <a:pt x="5283799" y="4105332"/>
                  <a:pt x="1547743" y="3896818"/>
                  <a:pt x="0" y="4055267"/>
                </a:cubicBezTo>
                <a:cubicBezTo>
                  <a:pt x="-24452" y="3159613"/>
                  <a:pt x="-67663" y="903334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9AC58E-7DBA-C200-532C-840F7D9BB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957" y="6807865"/>
            <a:ext cx="6096000" cy="2221835"/>
          </a:xfrm>
          <a:custGeom>
            <a:avLst/>
            <a:gdLst>
              <a:gd name="connsiteX0" fmla="*/ 0 w 6096000"/>
              <a:gd name="connsiteY0" fmla="*/ 0 h 2221835"/>
              <a:gd name="connsiteX1" fmla="*/ 6096000 w 6096000"/>
              <a:gd name="connsiteY1" fmla="*/ 0 h 2221835"/>
              <a:gd name="connsiteX2" fmla="*/ 6096000 w 6096000"/>
              <a:gd name="connsiteY2" fmla="*/ 2221835 h 2221835"/>
              <a:gd name="connsiteX3" fmla="*/ 0 w 6096000"/>
              <a:gd name="connsiteY3" fmla="*/ 2221835 h 2221835"/>
              <a:gd name="connsiteX4" fmla="*/ 0 w 6096000"/>
              <a:gd name="connsiteY4" fmla="*/ 0 h 2221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2221835" fill="none" extrusionOk="0">
                <a:moveTo>
                  <a:pt x="0" y="0"/>
                </a:moveTo>
                <a:cubicBezTo>
                  <a:pt x="638376" y="-33775"/>
                  <a:pt x="5441690" y="138873"/>
                  <a:pt x="6096000" y="0"/>
                </a:cubicBezTo>
                <a:cubicBezTo>
                  <a:pt x="6022229" y="644752"/>
                  <a:pt x="5940117" y="1191870"/>
                  <a:pt x="6096000" y="2221835"/>
                </a:cubicBezTo>
                <a:cubicBezTo>
                  <a:pt x="3510303" y="2084505"/>
                  <a:pt x="1519887" y="2083979"/>
                  <a:pt x="0" y="2221835"/>
                </a:cubicBezTo>
                <a:cubicBezTo>
                  <a:pt x="152408" y="1825803"/>
                  <a:pt x="73868" y="246969"/>
                  <a:pt x="0" y="0"/>
                </a:cubicBezTo>
                <a:close/>
              </a:path>
              <a:path w="6096000" h="2221835" stroke="0" extrusionOk="0">
                <a:moveTo>
                  <a:pt x="0" y="0"/>
                </a:moveTo>
                <a:cubicBezTo>
                  <a:pt x="1270417" y="-101487"/>
                  <a:pt x="3283980" y="-162162"/>
                  <a:pt x="6096000" y="0"/>
                </a:cubicBezTo>
                <a:cubicBezTo>
                  <a:pt x="6156713" y="943204"/>
                  <a:pt x="6034928" y="1774226"/>
                  <a:pt x="6096000" y="2221835"/>
                </a:cubicBezTo>
                <a:cubicBezTo>
                  <a:pt x="5283799" y="2271900"/>
                  <a:pt x="1547743" y="2063386"/>
                  <a:pt x="0" y="2221835"/>
                </a:cubicBezTo>
                <a:cubicBezTo>
                  <a:pt x="-24452" y="1301577"/>
                  <a:pt x="-67663" y="91405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Freeform 4">
            <a:extLst>
              <a:ext uri="{FF2B5EF4-FFF2-40B4-BE49-F238E27FC236}">
                <a16:creationId xmlns:a16="http://schemas.microsoft.com/office/drawing/2014/main" id="{68B66BAA-8A7A-BDC6-26C2-9BEAD8079255}"/>
              </a:ext>
            </a:extLst>
          </p:cNvPr>
          <p:cNvSpPr/>
          <p:nvPr/>
        </p:nvSpPr>
        <p:spPr>
          <a:xfrm>
            <a:off x="21771" y="0"/>
            <a:ext cx="653144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504872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32C3-208A-F98A-E330-0CF8959FB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8572500" cy="1988345"/>
          </a:xfrm>
        </p:spPr>
        <p:txBody>
          <a:bodyPr>
            <a:normAutofit/>
          </a:bodyPr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Data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</a:t>
            </a:r>
            <a:r>
              <a:rPr lang="en-IN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Cleaning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</a:t>
            </a:r>
            <a:r>
              <a:rPr lang="en-IN" sz="60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:</a:t>
            </a:r>
            <a:r>
              <a:rPr lang="en-IN" sz="88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87141-4136-DE9A-4FB9-0708B49931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0" y="2694394"/>
            <a:ext cx="2416627" cy="957262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latin typeface="Sitka Small" pitchFamily="2" charset="0"/>
              </a:rPr>
              <a:t>Before 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CE89B0-73DD-8ED1-9EDF-6533216304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30200" y="2336009"/>
            <a:ext cx="2416627" cy="804860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latin typeface="Sitka Small" pitchFamily="2" charset="0"/>
              </a:rPr>
              <a:t>After :</a:t>
            </a:r>
          </a:p>
        </p:txBody>
      </p:sp>
      <p:pic>
        <p:nvPicPr>
          <p:cNvPr id="6" name="Picture 5" descr="A screenshot of a table&#10;&#10;AI-generated content may be incorrect.">
            <a:extLst>
              <a:ext uri="{FF2B5EF4-FFF2-40B4-BE49-F238E27FC236}">
                <a16:creationId xmlns:a16="http://schemas.microsoft.com/office/drawing/2014/main" id="{E3FAC9EA-319E-5F85-E896-38652CBBC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810017"/>
            <a:ext cx="8077200" cy="5115639"/>
          </a:xfrm>
          <a:custGeom>
            <a:avLst/>
            <a:gdLst>
              <a:gd name="connsiteX0" fmla="*/ 0 w 8077200"/>
              <a:gd name="connsiteY0" fmla="*/ 0 h 5115639"/>
              <a:gd name="connsiteX1" fmla="*/ 8077200 w 8077200"/>
              <a:gd name="connsiteY1" fmla="*/ 0 h 5115639"/>
              <a:gd name="connsiteX2" fmla="*/ 8077200 w 8077200"/>
              <a:gd name="connsiteY2" fmla="*/ 5115639 h 5115639"/>
              <a:gd name="connsiteX3" fmla="*/ 0 w 8077200"/>
              <a:gd name="connsiteY3" fmla="*/ 5115639 h 5115639"/>
              <a:gd name="connsiteX4" fmla="*/ 0 w 8077200"/>
              <a:gd name="connsiteY4" fmla="*/ 0 h 5115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7200" h="5115639" fill="none" extrusionOk="0">
                <a:moveTo>
                  <a:pt x="0" y="0"/>
                </a:moveTo>
                <a:cubicBezTo>
                  <a:pt x="4006481" y="-33775"/>
                  <a:pt x="6371693" y="138873"/>
                  <a:pt x="8077200" y="0"/>
                </a:cubicBezTo>
                <a:cubicBezTo>
                  <a:pt x="8003429" y="1749346"/>
                  <a:pt x="7921317" y="4348258"/>
                  <a:pt x="8077200" y="5115639"/>
                </a:cubicBezTo>
                <a:cubicBezTo>
                  <a:pt x="6695213" y="4978309"/>
                  <a:pt x="1412799" y="4977783"/>
                  <a:pt x="0" y="5115639"/>
                </a:cubicBezTo>
                <a:cubicBezTo>
                  <a:pt x="152408" y="3210405"/>
                  <a:pt x="73868" y="2157606"/>
                  <a:pt x="0" y="0"/>
                </a:cubicBezTo>
                <a:close/>
              </a:path>
              <a:path w="8077200" h="5115639" stroke="0" extrusionOk="0">
                <a:moveTo>
                  <a:pt x="0" y="0"/>
                </a:moveTo>
                <a:cubicBezTo>
                  <a:pt x="1407862" y="-101487"/>
                  <a:pt x="7200838" y="-162162"/>
                  <a:pt x="8077200" y="0"/>
                </a:cubicBezTo>
                <a:cubicBezTo>
                  <a:pt x="8137913" y="2409083"/>
                  <a:pt x="8016128" y="3955552"/>
                  <a:pt x="8077200" y="5115639"/>
                </a:cubicBezTo>
                <a:cubicBezTo>
                  <a:pt x="5176984" y="5165704"/>
                  <a:pt x="2111330" y="4957190"/>
                  <a:pt x="0" y="5115639"/>
                </a:cubicBezTo>
                <a:cubicBezTo>
                  <a:pt x="-24452" y="3436094"/>
                  <a:pt x="-67663" y="1775154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81BBD7-41AA-B471-A977-96533C12B8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919878"/>
            <a:ext cx="7739940" cy="5005778"/>
          </a:xfrm>
          <a:custGeom>
            <a:avLst/>
            <a:gdLst>
              <a:gd name="connsiteX0" fmla="*/ 0 w 7739940"/>
              <a:gd name="connsiteY0" fmla="*/ 0 h 5005778"/>
              <a:gd name="connsiteX1" fmla="*/ 7739940 w 7739940"/>
              <a:gd name="connsiteY1" fmla="*/ 0 h 5005778"/>
              <a:gd name="connsiteX2" fmla="*/ 7739940 w 7739940"/>
              <a:gd name="connsiteY2" fmla="*/ 5005778 h 5005778"/>
              <a:gd name="connsiteX3" fmla="*/ 0 w 7739940"/>
              <a:gd name="connsiteY3" fmla="*/ 5005778 h 5005778"/>
              <a:gd name="connsiteX4" fmla="*/ 0 w 7739940"/>
              <a:gd name="connsiteY4" fmla="*/ 0 h 5005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9940" h="5005778" fill="none" extrusionOk="0">
                <a:moveTo>
                  <a:pt x="0" y="0"/>
                </a:moveTo>
                <a:cubicBezTo>
                  <a:pt x="2550146" y="-33775"/>
                  <a:pt x="5187958" y="138873"/>
                  <a:pt x="7739940" y="0"/>
                </a:cubicBezTo>
                <a:cubicBezTo>
                  <a:pt x="7666169" y="828974"/>
                  <a:pt x="7584057" y="3489432"/>
                  <a:pt x="7739940" y="5005778"/>
                </a:cubicBezTo>
                <a:cubicBezTo>
                  <a:pt x="4547936" y="4868448"/>
                  <a:pt x="2353288" y="4867922"/>
                  <a:pt x="0" y="5005778"/>
                </a:cubicBezTo>
                <a:cubicBezTo>
                  <a:pt x="152408" y="3594368"/>
                  <a:pt x="73868" y="2108360"/>
                  <a:pt x="0" y="0"/>
                </a:cubicBezTo>
                <a:close/>
              </a:path>
              <a:path w="7739940" h="5005778" stroke="0" extrusionOk="0">
                <a:moveTo>
                  <a:pt x="0" y="0"/>
                </a:moveTo>
                <a:cubicBezTo>
                  <a:pt x="2037818" y="-101487"/>
                  <a:pt x="6116536" y="-162162"/>
                  <a:pt x="7739940" y="0"/>
                </a:cubicBezTo>
                <a:cubicBezTo>
                  <a:pt x="7800653" y="791835"/>
                  <a:pt x="7678868" y="3851543"/>
                  <a:pt x="7739940" y="5005778"/>
                </a:cubicBezTo>
                <a:cubicBezTo>
                  <a:pt x="4885684" y="5055843"/>
                  <a:pt x="1137299" y="4847329"/>
                  <a:pt x="0" y="5005778"/>
                </a:cubicBezTo>
                <a:cubicBezTo>
                  <a:pt x="-24452" y="3229649"/>
                  <a:pt x="-67663" y="57559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Freeform 4">
            <a:extLst>
              <a:ext uri="{FF2B5EF4-FFF2-40B4-BE49-F238E27FC236}">
                <a16:creationId xmlns:a16="http://schemas.microsoft.com/office/drawing/2014/main" id="{BFAAF765-EF54-B988-4965-78939B6C3926}"/>
              </a:ext>
            </a:extLst>
          </p:cNvPr>
          <p:cNvSpPr/>
          <p:nvPr/>
        </p:nvSpPr>
        <p:spPr>
          <a:xfrm>
            <a:off x="21771" y="0"/>
            <a:ext cx="54409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896824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66C70-2093-BB0E-465A-87B28CBC4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724831"/>
            <a:ext cx="14554200" cy="1905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Exploratory Data Analysis : 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F9C09-56B8-45DE-C554-01E46FDCF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171700"/>
            <a:ext cx="15773400" cy="16764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latin typeface="Sitka Small" pitchFamily="2" charset="0"/>
              </a:rPr>
              <a:t>Objective:</a:t>
            </a:r>
            <a:r>
              <a:rPr lang="en-US" sz="2800" dirty="0">
                <a:latin typeface="Sitka Small" pitchFamily="2" charset="0"/>
              </a:rPr>
              <a:t> Understand the market structure, pricing behavior, and customer response using cleaned data.</a:t>
            </a:r>
            <a:endParaRPr lang="en-IN" sz="2800" dirty="0">
              <a:latin typeface="Sitka Small" pitchFamily="2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9580F0D-3EA9-F39C-D819-EBECC94B4E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3310875"/>
              </p:ext>
            </p:extLst>
          </p:nvPr>
        </p:nvGraphicFramePr>
        <p:xfrm>
          <a:off x="914400" y="4060371"/>
          <a:ext cx="4953000" cy="563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Freeform 4">
            <a:extLst>
              <a:ext uri="{FF2B5EF4-FFF2-40B4-BE49-F238E27FC236}">
                <a16:creationId xmlns:a16="http://schemas.microsoft.com/office/drawing/2014/main" id="{A9A7D3A4-F00A-2C18-70A6-D08B2FEF118F}"/>
              </a:ext>
            </a:extLst>
          </p:cNvPr>
          <p:cNvSpPr/>
          <p:nvPr/>
        </p:nvSpPr>
        <p:spPr>
          <a:xfrm>
            <a:off x="21771" y="0"/>
            <a:ext cx="674916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  <p:pic>
        <p:nvPicPr>
          <p:cNvPr id="5" name="Picture 4" descr="A graph of a number of mobile models&#10;&#10;AI-generated content may be incorrect.">
            <a:extLst>
              <a:ext uri="{FF2B5EF4-FFF2-40B4-BE49-F238E27FC236}">
                <a16:creationId xmlns:a16="http://schemas.microsoft.com/office/drawing/2014/main" id="{54936ECB-B127-5B11-2005-49E3B6E257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580" y="4060371"/>
            <a:ext cx="5872842" cy="5638800"/>
          </a:xfrm>
          <a:custGeom>
            <a:avLst/>
            <a:gdLst>
              <a:gd name="connsiteX0" fmla="*/ 0 w 5872842"/>
              <a:gd name="connsiteY0" fmla="*/ 0 h 5638800"/>
              <a:gd name="connsiteX1" fmla="*/ 5872842 w 5872842"/>
              <a:gd name="connsiteY1" fmla="*/ 0 h 5638800"/>
              <a:gd name="connsiteX2" fmla="*/ 5872842 w 5872842"/>
              <a:gd name="connsiteY2" fmla="*/ 5638800 h 5638800"/>
              <a:gd name="connsiteX3" fmla="*/ 0 w 5872842"/>
              <a:gd name="connsiteY3" fmla="*/ 5638800 h 5638800"/>
              <a:gd name="connsiteX4" fmla="*/ 0 w 5872842"/>
              <a:gd name="connsiteY4" fmla="*/ 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72842" h="5638800" fill="none" extrusionOk="0">
                <a:moveTo>
                  <a:pt x="0" y="0"/>
                </a:moveTo>
                <a:cubicBezTo>
                  <a:pt x="2771515" y="-33775"/>
                  <a:pt x="3538792" y="138873"/>
                  <a:pt x="5872842" y="0"/>
                </a:cubicBezTo>
                <a:cubicBezTo>
                  <a:pt x="5799071" y="2337723"/>
                  <a:pt x="5716959" y="4944972"/>
                  <a:pt x="5872842" y="5638800"/>
                </a:cubicBezTo>
                <a:cubicBezTo>
                  <a:pt x="3788108" y="5501470"/>
                  <a:pt x="1048551" y="5500944"/>
                  <a:pt x="0" y="5638800"/>
                </a:cubicBezTo>
                <a:cubicBezTo>
                  <a:pt x="152408" y="4158417"/>
                  <a:pt x="73868" y="1162558"/>
                  <a:pt x="0" y="0"/>
                </a:cubicBezTo>
                <a:close/>
              </a:path>
              <a:path w="5872842" h="5638800" stroke="0" extrusionOk="0">
                <a:moveTo>
                  <a:pt x="0" y="0"/>
                </a:moveTo>
                <a:cubicBezTo>
                  <a:pt x="1609876" y="-101487"/>
                  <a:pt x="4193711" y="-162162"/>
                  <a:pt x="5872842" y="0"/>
                </a:cubicBezTo>
                <a:cubicBezTo>
                  <a:pt x="5933555" y="2309986"/>
                  <a:pt x="5811770" y="2903950"/>
                  <a:pt x="5872842" y="5638800"/>
                </a:cubicBezTo>
                <a:cubicBezTo>
                  <a:pt x="3149479" y="5688865"/>
                  <a:pt x="2916242" y="5480351"/>
                  <a:pt x="0" y="5638800"/>
                </a:cubicBezTo>
                <a:cubicBezTo>
                  <a:pt x="-24452" y="3197579"/>
                  <a:pt x="-67663" y="205628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98B4DD-8446-7811-16E1-584D88D864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0602" y="3848101"/>
            <a:ext cx="5666458" cy="5692444"/>
          </a:xfrm>
          <a:custGeom>
            <a:avLst/>
            <a:gdLst>
              <a:gd name="connsiteX0" fmla="*/ 0 w 5666458"/>
              <a:gd name="connsiteY0" fmla="*/ 0 h 5692444"/>
              <a:gd name="connsiteX1" fmla="*/ 5666458 w 5666458"/>
              <a:gd name="connsiteY1" fmla="*/ 0 h 5692444"/>
              <a:gd name="connsiteX2" fmla="*/ 5666458 w 5666458"/>
              <a:gd name="connsiteY2" fmla="*/ 5692444 h 5692444"/>
              <a:gd name="connsiteX3" fmla="*/ 0 w 5666458"/>
              <a:gd name="connsiteY3" fmla="*/ 5692444 h 5692444"/>
              <a:gd name="connsiteX4" fmla="*/ 0 w 5666458"/>
              <a:gd name="connsiteY4" fmla="*/ 0 h 569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6458" h="5692444" fill="none" extrusionOk="0">
                <a:moveTo>
                  <a:pt x="0" y="0"/>
                </a:moveTo>
                <a:cubicBezTo>
                  <a:pt x="2374507" y="-33775"/>
                  <a:pt x="3391768" y="138873"/>
                  <a:pt x="5666458" y="0"/>
                </a:cubicBezTo>
                <a:cubicBezTo>
                  <a:pt x="5592687" y="2367018"/>
                  <a:pt x="5510575" y="3529988"/>
                  <a:pt x="5666458" y="5692444"/>
                </a:cubicBezTo>
                <a:cubicBezTo>
                  <a:pt x="4492330" y="5555114"/>
                  <a:pt x="1335204" y="5554588"/>
                  <a:pt x="0" y="5692444"/>
                </a:cubicBezTo>
                <a:cubicBezTo>
                  <a:pt x="152408" y="3905491"/>
                  <a:pt x="73868" y="671925"/>
                  <a:pt x="0" y="0"/>
                </a:cubicBezTo>
                <a:close/>
              </a:path>
              <a:path w="5666458" h="5692444" stroke="0" extrusionOk="0">
                <a:moveTo>
                  <a:pt x="0" y="0"/>
                </a:moveTo>
                <a:cubicBezTo>
                  <a:pt x="1419175" y="-101487"/>
                  <a:pt x="4725392" y="-162162"/>
                  <a:pt x="5666458" y="0"/>
                </a:cubicBezTo>
                <a:cubicBezTo>
                  <a:pt x="5727171" y="2230319"/>
                  <a:pt x="5605386" y="3534857"/>
                  <a:pt x="5666458" y="5692444"/>
                </a:cubicBezTo>
                <a:cubicBezTo>
                  <a:pt x="3671557" y="5742509"/>
                  <a:pt x="2442875" y="5533995"/>
                  <a:pt x="0" y="5692444"/>
                </a:cubicBezTo>
                <a:cubicBezTo>
                  <a:pt x="-24452" y="4081906"/>
                  <a:pt x="-67663" y="1968395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512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3568-7690-AD92-E5C4-B0B6A63C9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8648700" cy="1988345"/>
          </a:xfrm>
        </p:spPr>
        <p:txBody>
          <a:bodyPr/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SQL Connectivity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CE37698-F95C-D2E9-C851-D3C382A0FE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6042" y="3009900"/>
            <a:ext cx="7260772" cy="5185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800" dirty="0">
                <a:latin typeface="Sitka Small" pitchFamily="2" charset="0"/>
              </a:rPr>
              <a:t>The </a:t>
            </a:r>
            <a:r>
              <a:rPr lang="en-US" sz="2800" dirty="0" err="1">
                <a:latin typeface="Sitka Small" pitchFamily="2" charset="0"/>
              </a:rPr>
              <a:t>SQLAlchemy</a:t>
            </a:r>
            <a:r>
              <a:rPr lang="en-US" sz="2800" dirty="0">
                <a:latin typeface="Sitka Small" pitchFamily="2" charset="0"/>
              </a:rPr>
              <a:t> (ORM) tool is used to move the final, cleaned </a:t>
            </a:r>
            <a:r>
              <a:rPr lang="en-US" sz="2800" dirty="0" err="1">
                <a:latin typeface="Sitka Small" pitchFamily="2" charset="0"/>
              </a:rPr>
              <a:t>DataFrame</a:t>
            </a:r>
            <a:r>
              <a:rPr lang="en-US" sz="2800" dirty="0">
                <a:latin typeface="Sitka Small" pitchFamily="2" charset="0"/>
              </a:rPr>
              <a:t> into a central SQL database. </a:t>
            </a:r>
          </a:p>
          <a:p>
            <a:pPr marL="0" lvl="0" indent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800" dirty="0">
              <a:latin typeface="Sitka Small" pitchFamily="2" charset="0"/>
            </a:endParaRPr>
          </a:p>
          <a:p>
            <a:pPr marL="0" lvl="0" indent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800" dirty="0">
                <a:latin typeface="Sitka Small" pitchFamily="2" charset="0"/>
              </a:rPr>
              <a:t>This ensures data persistence and provides a scalable source of truth for all subsequent organizational data access.</a:t>
            </a: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</p:txBody>
      </p:sp>
      <p:pic>
        <p:nvPicPr>
          <p:cNvPr id="6" name="Picture 5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307D945C-3473-EBA2-5960-CA8C038BF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173" y="2095500"/>
            <a:ext cx="7979228" cy="3276600"/>
          </a:xfrm>
          <a:custGeom>
            <a:avLst/>
            <a:gdLst>
              <a:gd name="connsiteX0" fmla="*/ 0 w 7979228"/>
              <a:gd name="connsiteY0" fmla="*/ 0 h 3276600"/>
              <a:gd name="connsiteX1" fmla="*/ 7979228 w 7979228"/>
              <a:gd name="connsiteY1" fmla="*/ 0 h 3276600"/>
              <a:gd name="connsiteX2" fmla="*/ 7979228 w 7979228"/>
              <a:gd name="connsiteY2" fmla="*/ 3276600 h 3276600"/>
              <a:gd name="connsiteX3" fmla="*/ 0 w 7979228"/>
              <a:gd name="connsiteY3" fmla="*/ 3276600 h 3276600"/>
              <a:gd name="connsiteX4" fmla="*/ 0 w 7979228"/>
              <a:gd name="connsiteY4" fmla="*/ 0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9228" h="3276600" fill="none" extrusionOk="0">
                <a:moveTo>
                  <a:pt x="0" y="0"/>
                </a:moveTo>
                <a:cubicBezTo>
                  <a:pt x="2102612" y="-33775"/>
                  <a:pt x="5412906" y="138873"/>
                  <a:pt x="7979228" y="0"/>
                </a:cubicBezTo>
                <a:cubicBezTo>
                  <a:pt x="7905457" y="394546"/>
                  <a:pt x="7823345" y="2391687"/>
                  <a:pt x="7979228" y="3276600"/>
                </a:cubicBezTo>
                <a:cubicBezTo>
                  <a:pt x="5117703" y="3139270"/>
                  <a:pt x="3288133" y="3138744"/>
                  <a:pt x="0" y="3276600"/>
                </a:cubicBezTo>
                <a:cubicBezTo>
                  <a:pt x="152408" y="2825596"/>
                  <a:pt x="73868" y="1139758"/>
                  <a:pt x="0" y="0"/>
                </a:cubicBezTo>
                <a:close/>
              </a:path>
              <a:path w="7979228" h="3276600" stroke="0" extrusionOk="0">
                <a:moveTo>
                  <a:pt x="0" y="0"/>
                </a:moveTo>
                <a:cubicBezTo>
                  <a:pt x="3849720" y="-101487"/>
                  <a:pt x="6128714" y="-162162"/>
                  <a:pt x="7979228" y="0"/>
                </a:cubicBezTo>
                <a:cubicBezTo>
                  <a:pt x="8039941" y="1250114"/>
                  <a:pt x="7918156" y="2666986"/>
                  <a:pt x="7979228" y="3276600"/>
                </a:cubicBezTo>
                <a:cubicBezTo>
                  <a:pt x="4862296" y="3326665"/>
                  <a:pt x="1861849" y="3118151"/>
                  <a:pt x="0" y="3276600"/>
                </a:cubicBezTo>
                <a:cubicBezTo>
                  <a:pt x="-24452" y="2901117"/>
                  <a:pt x="-67663" y="1332606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5F3245B-1F12-A7AA-1B9F-CC352204F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5753100"/>
            <a:ext cx="7848601" cy="3595929"/>
          </a:xfrm>
          <a:custGeom>
            <a:avLst/>
            <a:gdLst>
              <a:gd name="connsiteX0" fmla="*/ 0 w 7848601"/>
              <a:gd name="connsiteY0" fmla="*/ 0 h 3595929"/>
              <a:gd name="connsiteX1" fmla="*/ 7848601 w 7848601"/>
              <a:gd name="connsiteY1" fmla="*/ 0 h 3595929"/>
              <a:gd name="connsiteX2" fmla="*/ 7848601 w 7848601"/>
              <a:gd name="connsiteY2" fmla="*/ 3595929 h 3595929"/>
              <a:gd name="connsiteX3" fmla="*/ 0 w 7848601"/>
              <a:gd name="connsiteY3" fmla="*/ 3595929 h 3595929"/>
              <a:gd name="connsiteX4" fmla="*/ 0 w 7848601"/>
              <a:gd name="connsiteY4" fmla="*/ 0 h 3595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48601" h="3595929" fill="none" extrusionOk="0">
                <a:moveTo>
                  <a:pt x="0" y="0"/>
                </a:moveTo>
                <a:cubicBezTo>
                  <a:pt x="3069134" y="-33775"/>
                  <a:pt x="4793861" y="138873"/>
                  <a:pt x="7848601" y="0"/>
                </a:cubicBezTo>
                <a:cubicBezTo>
                  <a:pt x="7774830" y="1631662"/>
                  <a:pt x="7692718" y="2723972"/>
                  <a:pt x="7848601" y="3595929"/>
                </a:cubicBezTo>
                <a:cubicBezTo>
                  <a:pt x="5057253" y="3458599"/>
                  <a:pt x="2792573" y="3458073"/>
                  <a:pt x="0" y="3595929"/>
                </a:cubicBezTo>
                <a:cubicBezTo>
                  <a:pt x="152408" y="2912530"/>
                  <a:pt x="73868" y="738466"/>
                  <a:pt x="0" y="0"/>
                </a:cubicBezTo>
                <a:close/>
              </a:path>
              <a:path w="7848601" h="3595929" stroke="0" extrusionOk="0">
                <a:moveTo>
                  <a:pt x="0" y="0"/>
                </a:moveTo>
                <a:cubicBezTo>
                  <a:pt x="3091496" y="-101487"/>
                  <a:pt x="6598619" y="-162162"/>
                  <a:pt x="7848601" y="0"/>
                </a:cubicBezTo>
                <a:cubicBezTo>
                  <a:pt x="7909314" y="399575"/>
                  <a:pt x="7787529" y="3110468"/>
                  <a:pt x="7848601" y="3595929"/>
                </a:cubicBezTo>
                <a:cubicBezTo>
                  <a:pt x="4879987" y="3645994"/>
                  <a:pt x="1235427" y="3437480"/>
                  <a:pt x="0" y="3595929"/>
                </a:cubicBezTo>
                <a:cubicBezTo>
                  <a:pt x="-24452" y="3232377"/>
                  <a:pt x="-67663" y="1297718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Freeform 4">
            <a:extLst>
              <a:ext uri="{FF2B5EF4-FFF2-40B4-BE49-F238E27FC236}">
                <a16:creationId xmlns:a16="http://schemas.microsoft.com/office/drawing/2014/main" id="{EA042B53-778D-14DA-57F3-7CFEA4F993DB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269735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FC15F-2ECB-5694-2B57-B2357D20B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0" y="190500"/>
            <a:ext cx="10782300" cy="1988345"/>
          </a:xfrm>
        </p:spPr>
        <p:txBody>
          <a:bodyPr/>
          <a:lstStyle/>
          <a:p>
            <a:r>
              <a:rPr lang="en-IN" sz="5900" b="1" dirty="0">
                <a:solidFill>
                  <a:srgbClr val="343434"/>
                </a:solidFill>
                <a:latin typeface="Sitka Small" pitchFamily="2" charset="0"/>
                <a:ea typeface="+mn-ea"/>
                <a:cs typeface="+mn-cs"/>
              </a:rPr>
              <a:t>Unsupervised Learning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F302F45-50C1-1E43-38CF-F3D5B2AA5F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822870" y="1925937"/>
            <a:ext cx="9258299" cy="7893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800" b="1" dirty="0">
                <a:latin typeface="Sitka Small" pitchFamily="2" charset="0"/>
              </a:rPr>
              <a:t>K-Means Clustering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Sitka Small" pitchFamily="2" charset="0"/>
              </a:rPr>
              <a:t>Goal:</a:t>
            </a:r>
            <a:r>
              <a:rPr lang="en-IN" sz="2800" dirty="0">
                <a:latin typeface="Sitka Small" pitchFamily="2" charset="0"/>
              </a:rPr>
              <a:t> Group mobiles by </a:t>
            </a:r>
            <a:r>
              <a:rPr lang="en-IN" sz="2800" b="1" dirty="0">
                <a:latin typeface="Sitka Small" pitchFamily="2" charset="0"/>
              </a:rPr>
              <a:t>Price, Rating, and Reviews</a:t>
            </a:r>
            <a:r>
              <a:rPr lang="en-IN" sz="2800" dirty="0">
                <a:latin typeface="Sitka Small" pitchFamily="2" charset="0"/>
              </a:rPr>
              <a:t>.</a:t>
            </a:r>
            <a:br>
              <a:rPr lang="en-IN" sz="2800" dirty="0">
                <a:latin typeface="Sitka Small" pitchFamily="2" charset="0"/>
              </a:rPr>
            </a:br>
            <a:r>
              <a:rPr lang="en-IN" sz="2800" b="1" dirty="0">
                <a:latin typeface="Sitka Small" pitchFamily="2" charset="0"/>
              </a:rPr>
              <a:t>Algorithm:</a:t>
            </a:r>
            <a:r>
              <a:rPr lang="en-IN" sz="2800" dirty="0">
                <a:latin typeface="Sitka Small" pitchFamily="2" charset="0"/>
              </a:rPr>
              <a:t> </a:t>
            </a:r>
            <a:r>
              <a:rPr lang="en-IN" sz="2800" b="1" dirty="0">
                <a:latin typeface="Sitka Small" pitchFamily="2" charset="0"/>
              </a:rPr>
              <a:t>K-Means</a:t>
            </a:r>
            <a:r>
              <a:rPr lang="en-IN" sz="2800" dirty="0">
                <a:latin typeface="Sitka Small" pitchFamily="2" charset="0"/>
              </a:rPr>
              <a:t> – finds natural clusters without labels.</a:t>
            </a:r>
            <a:br>
              <a:rPr lang="en-IN" sz="2800" dirty="0">
                <a:latin typeface="Sitka Small" pitchFamily="2" charset="0"/>
              </a:rPr>
            </a:br>
            <a:r>
              <a:rPr lang="en-IN" sz="2800" b="1" dirty="0">
                <a:latin typeface="Sitka Small" pitchFamily="2" charset="0"/>
              </a:rPr>
              <a:t>Optimal K:</a:t>
            </a:r>
            <a:r>
              <a:rPr lang="en-IN" sz="2800" dirty="0">
                <a:latin typeface="Sitka Small" pitchFamily="2" charset="0"/>
              </a:rPr>
              <a:t> </a:t>
            </a:r>
            <a:r>
              <a:rPr lang="en-IN" sz="2800" b="1" dirty="0">
                <a:latin typeface="Sitka Small" pitchFamily="2" charset="0"/>
              </a:rPr>
              <a:t>4 clusters</a:t>
            </a:r>
            <a:r>
              <a:rPr lang="en-IN" sz="2800" dirty="0">
                <a:latin typeface="Sitka Small" pitchFamily="2" charset="0"/>
              </a:rPr>
              <a:t> (via Silhouette Score).</a:t>
            </a:r>
            <a:br>
              <a:rPr lang="en-IN" sz="2800" dirty="0">
                <a:latin typeface="Sitka Small" pitchFamily="2" charset="0"/>
              </a:rPr>
            </a:br>
            <a:r>
              <a:rPr lang="en-IN" sz="2800" b="1" dirty="0">
                <a:latin typeface="Sitka Small" pitchFamily="2" charset="0"/>
              </a:rPr>
              <a:t>Insights:</a:t>
            </a:r>
            <a:endParaRPr lang="en-IN" sz="2800" dirty="0">
              <a:latin typeface="Sitka Small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IN" sz="2800" dirty="0">
                <a:latin typeface="Sitka Small" pitchFamily="2" charset="0"/>
              </a:rPr>
              <a:t>Targeted marketing</a:t>
            </a:r>
          </a:p>
          <a:p>
            <a:pPr algn="just">
              <a:lnSpc>
                <a:spcPct val="150000"/>
              </a:lnSpc>
            </a:pPr>
            <a:r>
              <a:rPr lang="en-IN" sz="2800" dirty="0">
                <a:latin typeface="Sitka Small" pitchFamily="2" charset="0"/>
              </a:rPr>
              <a:t>Better product positioning</a:t>
            </a:r>
          </a:p>
          <a:p>
            <a:pPr algn="just">
              <a:lnSpc>
                <a:spcPct val="150000"/>
              </a:lnSpc>
            </a:pPr>
            <a:r>
              <a:rPr lang="en-IN" sz="2800" dirty="0">
                <a:latin typeface="Sitka Small" pitchFamily="2" charset="0"/>
              </a:rPr>
              <a:t>Competitive strategy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itka Small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1716CB-C31B-D6E3-B25C-A2CECA5A4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438900"/>
            <a:ext cx="7505700" cy="2819400"/>
          </a:xfrm>
          <a:custGeom>
            <a:avLst/>
            <a:gdLst>
              <a:gd name="connsiteX0" fmla="*/ 0 w 7505700"/>
              <a:gd name="connsiteY0" fmla="*/ 0 h 2819400"/>
              <a:gd name="connsiteX1" fmla="*/ 7505700 w 7505700"/>
              <a:gd name="connsiteY1" fmla="*/ 0 h 2819400"/>
              <a:gd name="connsiteX2" fmla="*/ 7505700 w 7505700"/>
              <a:gd name="connsiteY2" fmla="*/ 2819400 h 2819400"/>
              <a:gd name="connsiteX3" fmla="*/ 0 w 7505700"/>
              <a:gd name="connsiteY3" fmla="*/ 2819400 h 2819400"/>
              <a:gd name="connsiteX4" fmla="*/ 0 w 7505700"/>
              <a:gd name="connsiteY4" fmla="*/ 0 h 281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05700" h="2819400" fill="none" extrusionOk="0">
                <a:moveTo>
                  <a:pt x="0" y="0"/>
                </a:moveTo>
                <a:cubicBezTo>
                  <a:pt x="3720716" y="-33775"/>
                  <a:pt x="6238258" y="138873"/>
                  <a:pt x="7505700" y="0"/>
                </a:cubicBezTo>
                <a:cubicBezTo>
                  <a:pt x="7431929" y="927917"/>
                  <a:pt x="7349817" y="2406701"/>
                  <a:pt x="7505700" y="2819400"/>
                </a:cubicBezTo>
                <a:cubicBezTo>
                  <a:pt x="4062561" y="2682070"/>
                  <a:pt x="2681625" y="2681544"/>
                  <a:pt x="0" y="2819400"/>
                </a:cubicBezTo>
                <a:cubicBezTo>
                  <a:pt x="152408" y="1621898"/>
                  <a:pt x="73868" y="880701"/>
                  <a:pt x="0" y="0"/>
                </a:cubicBezTo>
                <a:close/>
              </a:path>
              <a:path w="7505700" h="2819400" stroke="0" extrusionOk="0">
                <a:moveTo>
                  <a:pt x="0" y="0"/>
                </a:moveTo>
                <a:cubicBezTo>
                  <a:pt x="3682366" y="-101487"/>
                  <a:pt x="5177686" y="-162162"/>
                  <a:pt x="7505700" y="0"/>
                </a:cubicBezTo>
                <a:cubicBezTo>
                  <a:pt x="7566413" y="899326"/>
                  <a:pt x="7444628" y="1493217"/>
                  <a:pt x="7505700" y="2819400"/>
                </a:cubicBezTo>
                <a:cubicBezTo>
                  <a:pt x="6323826" y="2869465"/>
                  <a:pt x="3014369" y="2660951"/>
                  <a:pt x="0" y="2819400"/>
                </a:cubicBezTo>
                <a:cubicBezTo>
                  <a:pt x="-24452" y="1788874"/>
                  <a:pt x="-67663" y="646893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9B0820-AD1D-6FF9-74BC-8B69875DD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2370" y="2476500"/>
            <a:ext cx="7331529" cy="3581400"/>
          </a:xfrm>
          <a:custGeom>
            <a:avLst/>
            <a:gdLst>
              <a:gd name="connsiteX0" fmla="*/ 0 w 7331529"/>
              <a:gd name="connsiteY0" fmla="*/ 0 h 3581400"/>
              <a:gd name="connsiteX1" fmla="*/ 7331529 w 7331529"/>
              <a:gd name="connsiteY1" fmla="*/ 0 h 3581400"/>
              <a:gd name="connsiteX2" fmla="*/ 7331529 w 7331529"/>
              <a:gd name="connsiteY2" fmla="*/ 3581400 h 3581400"/>
              <a:gd name="connsiteX3" fmla="*/ 0 w 7331529"/>
              <a:gd name="connsiteY3" fmla="*/ 3581400 h 3581400"/>
              <a:gd name="connsiteX4" fmla="*/ 0 w 7331529"/>
              <a:gd name="connsiteY4" fmla="*/ 0 h 358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1529" h="3581400" fill="none" extrusionOk="0">
                <a:moveTo>
                  <a:pt x="0" y="0"/>
                </a:moveTo>
                <a:cubicBezTo>
                  <a:pt x="807656" y="-33775"/>
                  <a:pt x="4846824" y="138873"/>
                  <a:pt x="7331529" y="0"/>
                </a:cubicBezTo>
                <a:cubicBezTo>
                  <a:pt x="7257758" y="1156562"/>
                  <a:pt x="7175646" y="2940446"/>
                  <a:pt x="7331529" y="3581400"/>
                </a:cubicBezTo>
                <a:cubicBezTo>
                  <a:pt x="4802956" y="3444070"/>
                  <a:pt x="2385803" y="3443544"/>
                  <a:pt x="0" y="3581400"/>
                </a:cubicBezTo>
                <a:cubicBezTo>
                  <a:pt x="152408" y="2916898"/>
                  <a:pt x="73868" y="1414066"/>
                  <a:pt x="0" y="0"/>
                </a:cubicBezTo>
                <a:close/>
              </a:path>
              <a:path w="7331529" h="3581400" stroke="0" extrusionOk="0">
                <a:moveTo>
                  <a:pt x="0" y="0"/>
                </a:moveTo>
                <a:cubicBezTo>
                  <a:pt x="1912160" y="-101487"/>
                  <a:pt x="4859706" y="-162162"/>
                  <a:pt x="7331529" y="0"/>
                </a:cubicBezTo>
                <a:cubicBezTo>
                  <a:pt x="7392242" y="549214"/>
                  <a:pt x="7270457" y="2484257"/>
                  <a:pt x="7331529" y="3581400"/>
                </a:cubicBezTo>
                <a:cubicBezTo>
                  <a:pt x="4490760" y="3631465"/>
                  <a:pt x="2799025" y="3422951"/>
                  <a:pt x="0" y="3581400"/>
                </a:cubicBezTo>
                <a:cubicBezTo>
                  <a:pt x="-24452" y="2748571"/>
                  <a:pt x="-67663" y="130208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Freeform 4">
            <a:extLst>
              <a:ext uri="{FF2B5EF4-FFF2-40B4-BE49-F238E27FC236}">
                <a16:creationId xmlns:a16="http://schemas.microsoft.com/office/drawing/2014/main" id="{B6561E59-8779-A620-CD28-3CF21F76211F}"/>
              </a:ext>
            </a:extLst>
          </p:cNvPr>
          <p:cNvSpPr/>
          <p:nvPr/>
        </p:nvSpPr>
        <p:spPr>
          <a:xfrm>
            <a:off x="21771" y="0"/>
            <a:ext cx="511630" cy="10287000"/>
          </a:xfrm>
          <a:custGeom>
            <a:avLst/>
            <a:gdLst/>
            <a:ahLst/>
            <a:cxnLst/>
            <a:rect l="l" t="t" r="r" b="b"/>
            <a:pathLst>
              <a:path w="1975793" h="2916088">
                <a:moveTo>
                  <a:pt x="0" y="0"/>
                </a:moveTo>
                <a:lnTo>
                  <a:pt x="1975793" y="0"/>
                </a:lnTo>
                <a:lnTo>
                  <a:pt x="1975793" y="2916088"/>
                </a:lnTo>
                <a:lnTo>
                  <a:pt x="0" y="2916088"/>
                </a:lnTo>
                <a:close/>
              </a:path>
            </a:pathLst>
          </a:custGeom>
          <a:gradFill rotWithShape="1">
            <a:gsLst>
              <a:gs pos="0">
                <a:srgbClr val="E4B795">
                  <a:alpha val="100000"/>
                </a:srgbClr>
              </a:gs>
              <a:gs pos="50000">
                <a:srgbClr val="699ACD">
                  <a:alpha val="100000"/>
                </a:srgbClr>
              </a:gs>
              <a:gs pos="100000">
                <a:srgbClr val="2F679F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1844206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</TotalTime>
  <Words>498</Words>
  <Application>Microsoft Office PowerPoint</Application>
  <PresentationFormat>Custom</PresentationFormat>
  <Paragraphs>70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Book Antiqua</vt:lpstr>
      <vt:lpstr>Indi Kazka</vt:lpstr>
      <vt:lpstr>Arial</vt:lpstr>
      <vt:lpstr>Sitka Small</vt:lpstr>
      <vt:lpstr>Sitka Display Semibold</vt:lpstr>
      <vt:lpstr>Aptos Display</vt:lpstr>
      <vt:lpstr>Aptos</vt:lpstr>
      <vt:lpstr>Telegraf Bold</vt:lpstr>
      <vt:lpstr>Office Theme</vt:lpstr>
      <vt:lpstr>PowerPoint Presentation</vt:lpstr>
      <vt:lpstr>PowerPoint Presentation</vt:lpstr>
      <vt:lpstr>PowerPoint Presentation</vt:lpstr>
      <vt:lpstr>PowerPoint Presentation</vt:lpstr>
      <vt:lpstr>Data Cleaning :  </vt:lpstr>
      <vt:lpstr>Data Cleaning : </vt:lpstr>
      <vt:lpstr>Exploratory Data Analysis :  </vt:lpstr>
      <vt:lpstr>SQL Connectivity :</vt:lpstr>
      <vt:lpstr>Unsupervised Learning :</vt:lpstr>
      <vt:lpstr>Supervised Learning :</vt:lpstr>
      <vt:lpstr>Hyperparameter Tuning: Grid Search </vt:lpstr>
      <vt:lpstr>Conclusion &amp; Future Work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Mobile Phone Market Analysis</dc:title>
  <cp:lastModifiedBy>Ajay Palanisamy</cp:lastModifiedBy>
  <cp:revision>19</cp:revision>
  <dcterms:created xsi:type="dcterms:W3CDTF">2006-08-16T00:00:00Z</dcterms:created>
  <dcterms:modified xsi:type="dcterms:W3CDTF">2025-10-17T15:20:50Z</dcterms:modified>
  <dc:identifier>DAG2BYDbVSY</dc:identifier>
</cp:coreProperties>
</file>

<file path=docProps/thumbnail.jpeg>
</file>